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4" r:id="rId3"/>
    <p:sldId id="270" r:id="rId4"/>
    <p:sldId id="273" r:id="rId5"/>
    <p:sldId id="280" r:id="rId6"/>
    <p:sldId id="281" r:id="rId7"/>
    <p:sldId id="282" r:id="rId8"/>
    <p:sldId id="276" r:id="rId9"/>
    <p:sldId id="283" r:id="rId10"/>
    <p:sldId id="284" r:id="rId11"/>
    <p:sldId id="279" r:id="rId12"/>
    <p:sldId id="289" r:id="rId13"/>
    <p:sldId id="286" r:id="rId14"/>
    <p:sldId id="288" r:id="rId15"/>
    <p:sldId id="287" r:id="rId16"/>
    <p:sldId id="277" r:id="rId17"/>
    <p:sldId id="278" r:id="rId18"/>
    <p:sldId id="29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8E6F73-A324-40A9-8EBF-57C300AC8B10}" type="doc">
      <dgm:prSet loTypeId="urn:microsoft.com/office/officeart/2005/8/layout/vList2" loCatId="list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450E1C0-FBEA-4C7F-B1CC-F7570B7E3C74}">
      <dgm:prSet phldrT="[Text]"/>
      <dgm:spPr/>
      <dgm:t>
        <a:bodyPr/>
        <a:lstStyle/>
        <a:p>
          <a:r>
            <a:rPr lang="en-US" dirty="0"/>
            <a:t>3,477 number of people killed 2015 </a:t>
          </a:r>
        </a:p>
      </dgm:t>
    </dgm:pt>
    <dgm:pt modelId="{8ECFDBF4-D88A-4E56-8E22-B674D1BB20CD}" type="parTrans" cxnId="{7E7870E7-9FFF-4B0C-A2E1-55DD02F9669C}">
      <dgm:prSet/>
      <dgm:spPr/>
      <dgm:t>
        <a:bodyPr/>
        <a:lstStyle/>
        <a:p>
          <a:endParaRPr lang="en-US"/>
        </a:p>
      </dgm:t>
    </dgm:pt>
    <dgm:pt modelId="{3361102C-556A-4A39-9D03-A13D70A51AC7}" type="sibTrans" cxnId="{7E7870E7-9FFF-4B0C-A2E1-55DD02F9669C}">
      <dgm:prSet/>
      <dgm:spPr/>
      <dgm:t>
        <a:bodyPr/>
        <a:lstStyle/>
        <a:p>
          <a:endParaRPr lang="en-US"/>
        </a:p>
      </dgm:t>
    </dgm:pt>
    <dgm:pt modelId="{28945DF3-68B3-4BC5-ADAD-02EFCA248972}">
      <dgm:prSet phldrT="[Text]"/>
      <dgm:spPr/>
      <dgm:t>
        <a:bodyPr/>
        <a:lstStyle/>
        <a:p>
          <a:r>
            <a:rPr lang="en-US" dirty="0"/>
            <a:t>~9 people killed every day</a:t>
          </a:r>
        </a:p>
      </dgm:t>
    </dgm:pt>
    <dgm:pt modelId="{076DC3C3-A609-4F4D-8554-7D7A67770F62}" type="parTrans" cxnId="{99AA3445-F201-42D1-8F53-6DB603582EFE}">
      <dgm:prSet/>
      <dgm:spPr/>
      <dgm:t>
        <a:bodyPr/>
        <a:lstStyle/>
        <a:p>
          <a:endParaRPr lang="en-US"/>
        </a:p>
      </dgm:t>
    </dgm:pt>
    <dgm:pt modelId="{27AFB51E-C4F2-402B-AA16-94F2059DE280}" type="sibTrans" cxnId="{99AA3445-F201-42D1-8F53-6DB603582EFE}">
      <dgm:prSet/>
      <dgm:spPr/>
      <dgm:t>
        <a:bodyPr/>
        <a:lstStyle/>
        <a:p>
          <a:endParaRPr lang="en-US"/>
        </a:p>
      </dgm:t>
    </dgm:pt>
    <dgm:pt modelId="{4A416CA1-DEB4-4E1B-A38A-B9F6BCE65DE6}">
      <dgm:prSet phldrT="[Text]"/>
      <dgm:spPr/>
      <dgm:t>
        <a:bodyPr/>
        <a:lstStyle/>
        <a:p>
          <a:r>
            <a:rPr lang="en-US" dirty="0"/>
            <a:t>391,000 injured </a:t>
          </a:r>
        </a:p>
      </dgm:t>
    </dgm:pt>
    <dgm:pt modelId="{8E94370A-CC22-4E57-92C2-D221146831A0}" type="parTrans" cxnId="{6087D37C-BCB6-4CDA-9F2C-BD660B12F5FA}">
      <dgm:prSet/>
      <dgm:spPr/>
      <dgm:t>
        <a:bodyPr/>
        <a:lstStyle/>
        <a:p>
          <a:endParaRPr lang="en-US"/>
        </a:p>
      </dgm:t>
    </dgm:pt>
    <dgm:pt modelId="{6CB63EC6-D23A-47FB-89DD-4DD14511C6F7}" type="sibTrans" cxnId="{6087D37C-BCB6-4CDA-9F2C-BD660B12F5FA}">
      <dgm:prSet/>
      <dgm:spPr/>
      <dgm:t>
        <a:bodyPr/>
        <a:lstStyle/>
        <a:p>
          <a:endParaRPr lang="en-US"/>
        </a:p>
      </dgm:t>
    </dgm:pt>
    <dgm:pt modelId="{5BDD52D8-DD0A-4DCD-A338-99FB591F0C12}">
      <dgm:prSet phldrT="[Text]"/>
      <dgm:spPr/>
      <dgm:t>
        <a:bodyPr/>
        <a:lstStyle/>
        <a:p>
          <a:r>
            <a:rPr lang="en-US" dirty="0"/>
            <a:t>15% of injury crashes - (10% of fatal crashes)</a:t>
          </a:r>
        </a:p>
      </dgm:t>
    </dgm:pt>
    <dgm:pt modelId="{9CF82EF0-7B68-47C5-9DF0-49C81A36892E}" type="parTrans" cxnId="{CD96E26E-A662-4CE3-B4B2-6A4F0EDE9E5D}">
      <dgm:prSet/>
      <dgm:spPr/>
      <dgm:t>
        <a:bodyPr/>
        <a:lstStyle/>
        <a:p>
          <a:endParaRPr lang="en-US"/>
        </a:p>
      </dgm:t>
    </dgm:pt>
    <dgm:pt modelId="{98237019-7B23-4661-8B65-56D0DC06573D}" type="sibTrans" cxnId="{CD96E26E-A662-4CE3-B4B2-6A4F0EDE9E5D}">
      <dgm:prSet/>
      <dgm:spPr/>
      <dgm:t>
        <a:bodyPr/>
        <a:lstStyle/>
        <a:p>
          <a:endParaRPr lang="en-US"/>
        </a:p>
      </dgm:t>
    </dgm:pt>
    <dgm:pt modelId="{A9E98E30-B52F-43C8-87DF-FAFD8B1D9846}">
      <dgm:prSet/>
      <dgm:spPr/>
      <dgm:t>
        <a:bodyPr/>
        <a:lstStyle/>
        <a:p>
          <a:r>
            <a:rPr lang="en-US" b="0" i="0" dirty="0"/>
            <a:t>481,000 passenger vehicles driven by people using handheld </a:t>
          </a:r>
          <a:r>
            <a:rPr lang="en-US" dirty="0"/>
            <a:t>391,000 injured </a:t>
          </a:r>
        </a:p>
      </dgm:t>
    </dgm:pt>
    <dgm:pt modelId="{07304A5B-807A-4892-846B-41E9221967AC}" type="parTrans" cxnId="{C4BC466C-4A72-4D43-8803-CDD615AEC9C2}">
      <dgm:prSet/>
      <dgm:spPr/>
      <dgm:t>
        <a:bodyPr/>
        <a:lstStyle/>
        <a:p>
          <a:endParaRPr lang="en-US"/>
        </a:p>
      </dgm:t>
    </dgm:pt>
    <dgm:pt modelId="{A8285DB5-7396-4474-BAC7-B935D1306319}" type="sibTrans" cxnId="{C4BC466C-4A72-4D43-8803-CDD615AEC9C2}">
      <dgm:prSet/>
      <dgm:spPr/>
      <dgm:t>
        <a:bodyPr/>
        <a:lstStyle/>
        <a:p>
          <a:endParaRPr lang="en-US"/>
        </a:p>
      </dgm:t>
    </dgm:pt>
    <dgm:pt modelId="{A624A9F6-652A-4DD3-9661-AB4DA6CF9B29}">
      <dgm:prSet/>
      <dgm:spPr/>
      <dgm:t>
        <a:bodyPr/>
        <a:lstStyle/>
        <a:p>
          <a:r>
            <a:rPr lang="en-US" dirty="0"/>
            <a:t>at “a typical daylight moment” (2016) </a:t>
          </a:r>
        </a:p>
      </dgm:t>
    </dgm:pt>
    <dgm:pt modelId="{EEC1C00E-62DA-49D0-B953-EC6E8752FAD7}" type="parTrans" cxnId="{061EB053-7D82-4C30-B265-F7D40522477A}">
      <dgm:prSet/>
      <dgm:spPr/>
      <dgm:t>
        <a:bodyPr/>
        <a:lstStyle/>
        <a:p>
          <a:endParaRPr lang="en-US"/>
        </a:p>
      </dgm:t>
    </dgm:pt>
    <dgm:pt modelId="{419549EE-3EFB-4A68-A560-57267068F2FF}" type="sibTrans" cxnId="{061EB053-7D82-4C30-B265-F7D40522477A}">
      <dgm:prSet/>
      <dgm:spPr/>
      <dgm:t>
        <a:bodyPr/>
        <a:lstStyle/>
        <a:p>
          <a:endParaRPr lang="en-US"/>
        </a:p>
      </dgm:t>
    </dgm:pt>
    <dgm:pt modelId="{C4FDB88B-0DEB-4891-92AB-07EE3D243F25}">
      <dgm:prSet/>
      <dgm:spPr/>
      <dgm:t>
        <a:bodyPr/>
        <a:lstStyle/>
        <a:p>
          <a:r>
            <a:rPr lang="en-US" dirty="0"/>
            <a:t>9% of all drivers 15-19 years old involved in fatal crashes</a:t>
          </a:r>
        </a:p>
      </dgm:t>
    </dgm:pt>
    <dgm:pt modelId="{C6A21D97-61A7-4325-930F-204F391CB44E}" type="parTrans" cxnId="{4EE64C78-1F14-48E0-8FC1-2BF8EBE5BC26}">
      <dgm:prSet/>
      <dgm:spPr/>
      <dgm:t>
        <a:bodyPr/>
        <a:lstStyle/>
        <a:p>
          <a:endParaRPr lang="en-US"/>
        </a:p>
      </dgm:t>
    </dgm:pt>
    <dgm:pt modelId="{7651C3B7-52CE-4366-B840-05926BFC2A98}" type="sibTrans" cxnId="{4EE64C78-1F14-48E0-8FC1-2BF8EBE5BC26}">
      <dgm:prSet/>
      <dgm:spPr/>
      <dgm:t>
        <a:bodyPr/>
        <a:lstStyle/>
        <a:p>
          <a:endParaRPr lang="en-US"/>
        </a:p>
      </dgm:t>
    </dgm:pt>
    <dgm:pt modelId="{CF0A880C-2073-42FC-9379-C86401FC53E8}">
      <dgm:prSet/>
      <dgm:spPr/>
      <dgm:t>
        <a:bodyPr/>
        <a:lstStyle/>
        <a:p>
          <a:r>
            <a:rPr lang="en-US" dirty="0"/>
            <a:t>largest proportion</a:t>
          </a:r>
        </a:p>
      </dgm:t>
    </dgm:pt>
    <dgm:pt modelId="{8485C8B4-70F4-4B51-8977-A1C7BD5C2D45}" type="parTrans" cxnId="{B69FD6C8-2889-4A38-9A05-6C3996472F25}">
      <dgm:prSet/>
      <dgm:spPr/>
      <dgm:t>
        <a:bodyPr/>
        <a:lstStyle/>
        <a:p>
          <a:endParaRPr lang="en-US"/>
        </a:p>
      </dgm:t>
    </dgm:pt>
    <dgm:pt modelId="{AAAA9EDB-6215-4015-AC95-1A3125650E03}" type="sibTrans" cxnId="{B69FD6C8-2889-4A38-9A05-6C3996472F25}">
      <dgm:prSet/>
      <dgm:spPr/>
      <dgm:t>
        <a:bodyPr/>
        <a:lstStyle/>
        <a:p>
          <a:endParaRPr lang="en-US"/>
        </a:p>
      </dgm:t>
    </dgm:pt>
    <dgm:pt modelId="{500ED1E2-D232-450D-A656-BB2C10F94613}" type="pres">
      <dgm:prSet presAssocID="{EB8E6F73-A324-40A9-8EBF-57C300AC8B10}" presName="linear" presStyleCnt="0">
        <dgm:presLayoutVars>
          <dgm:animLvl val="lvl"/>
          <dgm:resizeHandles val="exact"/>
        </dgm:presLayoutVars>
      </dgm:prSet>
      <dgm:spPr/>
    </dgm:pt>
    <dgm:pt modelId="{00731014-4933-44A9-958B-05F085D11BAE}" type="pres">
      <dgm:prSet presAssocID="{4450E1C0-FBEA-4C7F-B1CC-F7570B7E3C74}" presName="parentText" presStyleLbl="node1" presStyleIdx="0" presStyleCnt="4" custAng="0" custScaleY="151028">
        <dgm:presLayoutVars>
          <dgm:chMax val="0"/>
          <dgm:bulletEnabled val="1"/>
        </dgm:presLayoutVars>
      </dgm:prSet>
      <dgm:spPr/>
    </dgm:pt>
    <dgm:pt modelId="{2B47C073-42DC-4F50-82AE-E9EF338F2592}" type="pres">
      <dgm:prSet presAssocID="{4450E1C0-FBEA-4C7F-B1CC-F7570B7E3C74}" presName="childText" presStyleLbl="revTx" presStyleIdx="0" presStyleCnt="4">
        <dgm:presLayoutVars>
          <dgm:bulletEnabled val="1"/>
        </dgm:presLayoutVars>
      </dgm:prSet>
      <dgm:spPr/>
    </dgm:pt>
    <dgm:pt modelId="{CF522286-2010-4137-B097-5F555AACABE2}" type="pres">
      <dgm:prSet presAssocID="{4A416CA1-DEB4-4E1B-A38A-B9F6BCE65DE6}" presName="parentText" presStyleLbl="node1" presStyleIdx="1" presStyleCnt="4" custAng="0" custScaleY="151028">
        <dgm:presLayoutVars>
          <dgm:chMax val="0"/>
          <dgm:bulletEnabled val="1"/>
        </dgm:presLayoutVars>
      </dgm:prSet>
      <dgm:spPr/>
    </dgm:pt>
    <dgm:pt modelId="{7A2AF65B-D5EB-4BAA-8906-0F0F00527D89}" type="pres">
      <dgm:prSet presAssocID="{4A416CA1-DEB4-4E1B-A38A-B9F6BCE65DE6}" presName="childText" presStyleLbl="revTx" presStyleIdx="1" presStyleCnt="4">
        <dgm:presLayoutVars>
          <dgm:bulletEnabled val="1"/>
        </dgm:presLayoutVars>
      </dgm:prSet>
      <dgm:spPr/>
    </dgm:pt>
    <dgm:pt modelId="{72EA9BAA-D5C1-4325-AD26-351AD3A2A05B}" type="pres">
      <dgm:prSet presAssocID="{A9E98E30-B52F-43C8-87DF-FAFD8B1D9846}" presName="parentText" presStyleLbl="node1" presStyleIdx="2" presStyleCnt="4" custAng="0" custScaleY="151028">
        <dgm:presLayoutVars>
          <dgm:chMax val="0"/>
          <dgm:bulletEnabled val="1"/>
        </dgm:presLayoutVars>
      </dgm:prSet>
      <dgm:spPr/>
    </dgm:pt>
    <dgm:pt modelId="{568B1448-1D63-46AE-8A25-B7253749E40A}" type="pres">
      <dgm:prSet presAssocID="{A9E98E30-B52F-43C8-87DF-FAFD8B1D9846}" presName="childText" presStyleLbl="revTx" presStyleIdx="2" presStyleCnt="4">
        <dgm:presLayoutVars>
          <dgm:bulletEnabled val="1"/>
        </dgm:presLayoutVars>
      </dgm:prSet>
      <dgm:spPr/>
    </dgm:pt>
    <dgm:pt modelId="{1BCBFA07-7EFE-45BD-979E-199D7E72C8C2}" type="pres">
      <dgm:prSet presAssocID="{C4FDB88B-0DEB-4891-92AB-07EE3D243F25}" presName="parentText" presStyleLbl="node1" presStyleIdx="3" presStyleCnt="4" custAng="0" custScaleY="151028">
        <dgm:presLayoutVars>
          <dgm:chMax val="0"/>
          <dgm:bulletEnabled val="1"/>
        </dgm:presLayoutVars>
      </dgm:prSet>
      <dgm:spPr/>
    </dgm:pt>
    <dgm:pt modelId="{AB97B0CE-617D-40E3-A376-ED04BC33EC51}" type="pres">
      <dgm:prSet presAssocID="{C4FDB88B-0DEB-4891-92AB-07EE3D243F25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B03A1308-A3CA-4B65-8013-2C0C2F485E27}" type="presOf" srcId="{CF0A880C-2073-42FC-9379-C86401FC53E8}" destId="{AB97B0CE-617D-40E3-A376-ED04BC33EC51}" srcOrd="0" destOrd="0" presId="urn:microsoft.com/office/officeart/2005/8/layout/vList2"/>
    <dgm:cxn modelId="{F556C10A-0FEE-4A38-9AB2-11C772C53459}" type="presOf" srcId="{A9E98E30-B52F-43C8-87DF-FAFD8B1D9846}" destId="{72EA9BAA-D5C1-4325-AD26-351AD3A2A05B}" srcOrd="0" destOrd="0" presId="urn:microsoft.com/office/officeart/2005/8/layout/vList2"/>
    <dgm:cxn modelId="{1B74D41A-380D-481D-B17E-7728C76CC24D}" type="presOf" srcId="{4450E1C0-FBEA-4C7F-B1CC-F7570B7E3C74}" destId="{00731014-4933-44A9-958B-05F085D11BAE}" srcOrd="0" destOrd="0" presId="urn:microsoft.com/office/officeart/2005/8/layout/vList2"/>
    <dgm:cxn modelId="{7CF8B135-08DF-4E06-B072-4A4DC9F62DAF}" type="presOf" srcId="{5BDD52D8-DD0A-4DCD-A338-99FB591F0C12}" destId="{7A2AF65B-D5EB-4BAA-8906-0F0F00527D89}" srcOrd="0" destOrd="0" presId="urn:microsoft.com/office/officeart/2005/8/layout/vList2"/>
    <dgm:cxn modelId="{99AA3445-F201-42D1-8F53-6DB603582EFE}" srcId="{4450E1C0-FBEA-4C7F-B1CC-F7570B7E3C74}" destId="{28945DF3-68B3-4BC5-ADAD-02EFCA248972}" srcOrd="0" destOrd="0" parTransId="{076DC3C3-A609-4F4D-8554-7D7A67770F62}" sibTransId="{27AFB51E-C4F2-402B-AA16-94F2059DE280}"/>
    <dgm:cxn modelId="{C4BC466C-4A72-4D43-8803-CDD615AEC9C2}" srcId="{EB8E6F73-A324-40A9-8EBF-57C300AC8B10}" destId="{A9E98E30-B52F-43C8-87DF-FAFD8B1D9846}" srcOrd="2" destOrd="0" parTransId="{07304A5B-807A-4892-846B-41E9221967AC}" sibTransId="{A8285DB5-7396-4474-BAC7-B935D1306319}"/>
    <dgm:cxn modelId="{CD96E26E-A662-4CE3-B4B2-6A4F0EDE9E5D}" srcId="{4A416CA1-DEB4-4E1B-A38A-B9F6BCE65DE6}" destId="{5BDD52D8-DD0A-4DCD-A338-99FB591F0C12}" srcOrd="0" destOrd="0" parTransId="{9CF82EF0-7B68-47C5-9DF0-49C81A36892E}" sibTransId="{98237019-7B23-4661-8B65-56D0DC06573D}"/>
    <dgm:cxn modelId="{061EB053-7D82-4C30-B265-F7D40522477A}" srcId="{A9E98E30-B52F-43C8-87DF-FAFD8B1D9846}" destId="{A624A9F6-652A-4DD3-9661-AB4DA6CF9B29}" srcOrd="0" destOrd="0" parTransId="{EEC1C00E-62DA-49D0-B953-EC6E8752FAD7}" sibTransId="{419549EE-3EFB-4A68-A560-57267068F2FF}"/>
    <dgm:cxn modelId="{4EE64C78-1F14-48E0-8FC1-2BF8EBE5BC26}" srcId="{EB8E6F73-A324-40A9-8EBF-57C300AC8B10}" destId="{C4FDB88B-0DEB-4891-92AB-07EE3D243F25}" srcOrd="3" destOrd="0" parTransId="{C6A21D97-61A7-4325-930F-204F391CB44E}" sibTransId="{7651C3B7-52CE-4366-B840-05926BFC2A98}"/>
    <dgm:cxn modelId="{6087D37C-BCB6-4CDA-9F2C-BD660B12F5FA}" srcId="{EB8E6F73-A324-40A9-8EBF-57C300AC8B10}" destId="{4A416CA1-DEB4-4E1B-A38A-B9F6BCE65DE6}" srcOrd="1" destOrd="0" parTransId="{8E94370A-CC22-4E57-92C2-D221146831A0}" sibTransId="{6CB63EC6-D23A-47FB-89DD-4DD14511C6F7}"/>
    <dgm:cxn modelId="{94E7B08A-9DEA-4C69-9611-6B7B83F874E7}" type="presOf" srcId="{4A416CA1-DEB4-4E1B-A38A-B9F6BCE65DE6}" destId="{CF522286-2010-4137-B097-5F555AACABE2}" srcOrd="0" destOrd="0" presId="urn:microsoft.com/office/officeart/2005/8/layout/vList2"/>
    <dgm:cxn modelId="{DAB86DA4-D814-4738-AE32-0C499DA0DEE6}" type="presOf" srcId="{EB8E6F73-A324-40A9-8EBF-57C300AC8B10}" destId="{500ED1E2-D232-450D-A656-BB2C10F94613}" srcOrd="0" destOrd="0" presId="urn:microsoft.com/office/officeart/2005/8/layout/vList2"/>
    <dgm:cxn modelId="{287F32BA-F6C6-4303-B28E-2171EC5A4FE4}" type="presOf" srcId="{A624A9F6-652A-4DD3-9661-AB4DA6CF9B29}" destId="{568B1448-1D63-46AE-8A25-B7253749E40A}" srcOrd="0" destOrd="0" presId="urn:microsoft.com/office/officeart/2005/8/layout/vList2"/>
    <dgm:cxn modelId="{B69FD6C8-2889-4A38-9A05-6C3996472F25}" srcId="{C4FDB88B-0DEB-4891-92AB-07EE3D243F25}" destId="{CF0A880C-2073-42FC-9379-C86401FC53E8}" srcOrd="0" destOrd="0" parTransId="{8485C8B4-70F4-4B51-8977-A1C7BD5C2D45}" sibTransId="{AAAA9EDB-6215-4015-AC95-1A3125650E03}"/>
    <dgm:cxn modelId="{F33F09C9-0E6D-4ED2-9E48-769B496605B4}" type="presOf" srcId="{28945DF3-68B3-4BC5-ADAD-02EFCA248972}" destId="{2B47C073-42DC-4F50-82AE-E9EF338F2592}" srcOrd="0" destOrd="0" presId="urn:microsoft.com/office/officeart/2005/8/layout/vList2"/>
    <dgm:cxn modelId="{7E7870E7-9FFF-4B0C-A2E1-55DD02F9669C}" srcId="{EB8E6F73-A324-40A9-8EBF-57C300AC8B10}" destId="{4450E1C0-FBEA-4C7F-B1CC-F7570B7E3C74}" srcOrd="0" destOrd="0" parTransId="{8ECFDBF4-D88A-4E56-8E22-B674D1BB20CD}" sibTransId="{3361102C-556A-4A39-9D03-A13D70A51AC7}"/>
    <dgm:cxn modelId="{74BA04EF-7379-47D5-9F8F-AE61CBF1240D}" type="presOf" srcId="{C4FDB88B-0DEB-4891-92AB-07EE3D243F25}" destId="{1BCBFA07-7EFE-45BD-979E-199D7E72C8C2}" srcOrd="0" destOrd="0" presId="urn:microsoft.com/office/officeart/2005/8/layout/vList2"/>
    <dgm:cxn modelId="{6F993A54-B65C-42F7-A497-41A3271E5425}" type="presParOf" srcId="{500ED1E2-D232-450D-A656-BB2C10F94613}" destId="{00731014-4933-44A9-958B-05F085D11BAE}" srcOrd="0" destOrd="0" presId="urn:microsoft.com/office/officeart/2005/8/layout/vList2"/>
    <dgm:cxn modelId="{55853F02-879B-4F45-8637-9001157664C2}" type="presParOf" srcId="{500ED1E2-D232-450D-A656-BB2C10F94613}" destId="{2B47C073-42DC-4F50-82AE-E9EF338F2592}" srcOrd="1" destOrd="0" presId="urn:microsoft.com/office/officeart/2005/8/layout/vList2"/>
    <dgm:cxn modelId="{4BC7B398-9789-4B89-9898-71BB4BBC55B8}" type="presParOf" srcId="{500ED1E2-D232-450D-A656-BB2C10F94613}" destId="{CF522286-2010-4137-B097-5F555AACABE2}" srcOrd="2" destOrd="0" presId="urn:microsoft.com/office/officeart/2005/8/layout/vList2"/>
    <dgm:cxn modelId="{FF49B812-9610-4CBA-BDC0-C9A2852399CF}" type="presParOf" srcId="{500ED1E2-D232-450D-A656-BB2C10F94613}" destId="{7A2AF65B-D5EB-4BAA-8906-0F0F00527D89}" srcOrd="3" destOrd="0" presId="urn:microsoft.com/office/officeart/2005/8/layout/vList2"/>
    <dgm:cxn modelId="{58474410-6F98-498E-B5E0-4FF34DB327F5}" type="presParOf" srcId="{500ED1E2-D232-450D-A656-BB2C10F94613}" destId="{72EA9BAA-D5C1-4325-AD26-351AD3A2A05B}" srcOrd="4" destOrd="0" presId="urn:microsoft.com/office/officeart/2005/8/layout/vList2"/>
    <dgm:cxn modelId="{A1C7438C-0682-4B15-97FF-44E5518916AD}" type="presParOf" srcId="{500ED1E2-D232-450D-A656-BB2C10F94613}" destId="{568B1448-1D63-46AE-8A25-B7253749E40A}" srcOrd="5" destOrd="0" presId="urn:microsoft.com/office/officeart/2005/8/layout/vList2"/>
    <dgm:cxn modelId="{3BA2DB03-BD5C-465B-A834-8AFD4C1028C7}" type="presParOf" srcId="{500ED1E2-D232-450D-A656-BB2C10F94613}" destId="{1BCBFA07-7EFE-45BD-979E-199D7E72C8C2}" srcOrd="6" destOrd="0" presId="urn:microsoft.com/office/officeart/2005/8/layout/vList2"/>
    <dgm:cxn modelId="{6EE50717-AB08-4441-9451-E1DC11DA285D}" type="presParOf" srcId="{500ED1E2-D232-450D-A656-BB2C10F94613}" destId="{AB97B0CE-617D-40E3-A376-ED04BC33EC51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731014-4933-44A9-958B-05F085D11BAE}">
      <dsp:nvSpPr>
        <dsp:cNvPr id="0" name=""/>
        <dsp:cNvSpPr/>
      </dsp:nvSpPr>
      <dsp:spPr>
        <a:xfrm>
          <a:off x="0" y="221442"/>
          <a:ext cx="10515600" cy="905601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3,477 number of people killed 2015 </a:t>
          </a:r>
        </a:p>
      </dsp:txBody>
      <dsp:txXfrm>
        <a:off x="44208" y="265650"/>
        <a:ext cx="10427184" cy="817185"/>
      </dsp:txXfrm>
    </dsp:sp>
    <dsp:sp modelId="{2B47C073-42DC-4F50-82AE-E9EF338F2592}">
      <dsp:nvSpPr>
        <dsp:cNvPr id="0" name=""/>
        <dsp:cNvSpPr/>
      </dsp:nvSpPr>
      <dsp:spPr>
        <a:xfrm>
          <a:off x="0" y="1127043"/>
          <a:ext cx="10515600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~9 people killed every day</a:t>
          </a:r>
        </a:p>
      </dsp:txBody>
      <dsp:txXfrm>
        <a:off x="0" y="1127043"/>
        <a:ext cx="10515600" cy="414000"/>
      </dsp:txXfrm>
    </dsp:sp>
    <dsp:sp modelId="{CF522286-2010-4137-B097-5F555AACABE2}">
      <dsp:nvSpPr>
        <dsp:cNvPr id="0" name=""/>
        <dsp:cNvSpPr/>
      </dsp:nvSpPr>
      <dsp:spPr>
        <a:xfrm>
          <a:off x="0" y="1541043"/>
          <a:ext cx="10515600" cy="905601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391,000 injured </a:t>
          </a:r>
        </a:p>
      </dsp:txBody>
      <dsp:txXfrm>
        <a:off x="44208" y="1585251"/>
        <a:ext cx="10427184" cy="817185"/>
      </dsp:txXfrm>
    </dsp:sp>
    <dsp:sp modelId="{7A2AF65B-D5EB-4BAA-8906-0F0F00527D89}">
      <dsp:nvSpPr>
        <dsp:cNvPr id="0" name=""/>
        <dsp:cNvSpPr/>
      </dsp:nvSpPr>
      <dsp:spPr>
        <a:xfrm>
          <a:off x="0" y="2446645"/>
          <a:ext cx="10515600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15% of injury crashes - (10% of fatal crashes)</a:t>
          </a:r>
        </a:p>
      </dsp:txBody>
      <dsp:txXfrm>
        <a:off x="0" y="2446645"/>
        <a:ext cx="10515600" cy="414000"/>
      </dsp:txXfrm>
    </dsp:sp>
    <dsp:sp modelId="{72EA9BAA-D5C1-4325-AD26-351AD3A2A05B}">
      <dsp:nvSpPr>
        <dsp:cNvPr id="0" name=""/>
        <dsp:cNvSpPr/>
      </dsp:nvSpPr>
      <dsp:spPr>
        <a:xfrm>
          <a:off x="0" y="2860645"/>
          <a:ext cx="10515600" cy="905601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/>
            <a:t>481,000 passenger vehicles driven by people using handheld </a:t>
          </a:r>
          <a:r>
            <a:rPr lang="en-US" sz="2500" kern="1200" dirty="0"/>
            <a:t>391,000 injured </a:t>
          </a:r>
        </a:p>
      </dsp:txBody>
      <dsp:txXfrm>
        <a:off x="44208" y="2904853"/>
        <a:ext cx="10427184" cy="817185"/>
      </dsp:txXfrm>
    </dsp:sp>
    <dsp:sp modelId="{568B1448-1D63-46AE-8A25-B7253749E40A}">
      <dsp:nvSpPr>
        <dsp:cNvPr id="0" name=""/>
        <dsp:cNvSpPr/>
      </dsp:nvSpPr>
      <dsp:spPr>
        <a:xfrm>
          <a:off x="0" y="3766247"/>
          <a:ext cx="10515600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at “a typical daylight moment” (2016) </a:t>
          </a:r>
        </a:p>
      </dsp:txBody>
      <dsp:txXfrm>
        <a:off x="0" y="3766247"/>
        <a:ext cx="10515600" cy="414000"/>
      </dsp:txXfrm>
    </dsp:sp>
    <dsp:sp modelId="{1BCBFA07-7EFE-45BD-979E-199D7E72C8C2}">
      <dsp:nvSpPr>
        <dsp:cNvPr id="0" name=""/>
        <dsp:cNvSpPr/>
      </dsp:nvSpPr>
      <dsp:spPr>
        <a:xfrm>
          <a:off x="0" y="4180247"/>
          <a:ext cx="10515600" cy="905601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9% of all drivers 15-19 years old involved in fatal crashes</a:t>
          </a:r>
        </a:p>
      </dsp:txBody>
      <dsp:txXfrm>
        <a:off x="44208" y="4224455"/>
        <a:ext cx="10427184" cy="817185"/>
      </dsp:txXfrm>
    </dsp:sp>
    <dsp:sp modelId="{AB97B0CE-617D-40E3-A376-ED04BC33EC51}">
      <dsp:nvSpPr>
        <dsp:cNvPr id="0" name=""/>
        <dsp:cNvSpPr/>
      </dsp:nvSpPr>
      <dsp:spPr>
        <a:xfrm>
          <a:off x="0" y="5085848"/>
          <a:ext cx="10515600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largest proportion</a:t>
          </a:r>
        </a:p>
      </dsp:txBody>
      <dsp:txXfrm>
        <a:off x="0" y="5085848"/>
        <a:ext cx="10515600" cy="414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2D1D2-6297-4906-8B20-713A73556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6C9B9D-ED71-416A-B265-17B96E3EC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11911-3A75-4852-99AE-1F91E3DE8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C6758-7832-45DF-8146-F80398067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2E583-48E8-4619-90A8-B60DA07AA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45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11155-0A46-4550-804B-965858EC0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63A601-D47C-42E1-AAC6-0FD17CE11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5493D-72BC-4486-B2D1-717AC5E8C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675F4-0529-46A9-B715-3B6249135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E75D4-D206-4FC7-86F4-459B2049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3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DAB4EF-9FDF-4572-B842-3B77F2E3BB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9C21A7-1160-4F3D-9E44-6D562E1506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36D53-8EFC-4F85-8419-68E778ACB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E7B82-FB94-46CD-A2C3-55543964C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58200-ED37-4882-99B9-4DBCC83A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53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C1ABD-D67D-4EE2-B04A-55F9A46D9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DB062-4E6F-4B14-8698-6F2AAE481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E12AA-DD96-41C3-9C04-C0EC789B5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32526-23B7-46D9-981D-2E83CFD09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7B7F8-CB00-403C-9CB5-B8E42D1EB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2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68C46-5D8A-4338-B817-B6D59E2E5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A2ED-22AE-4C3B-B0F1-1ABC01D34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A335C-F82A-4ABF-999A-AE33BE2EE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2F94A-3C54-4512-894D-FB2D9F3A5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9DFC4-FBD9-4D9F-A7DC-C1C217B7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99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E35B-0FBA-4B55-9E5D-B333253C6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93E6E-57D1-41D0-B64B-0CFE50F31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96FE32-D062-45E6-8010-AA49C74813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69EA2-3354-47F9-AC1E-01CB482DF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CC2991-F93D-4DED-95DD-4B4754FE9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335A9-32B3-4D01-86CA-A2CDD7FAB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030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264C9-E561-48E7-88B3-40C3EDC9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3F246E-071B-4C9F-830B-95AFD4DBE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E92CAA-A4BE-4144-B430-A72E9E833E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F39B88-0869-450C-BEF4-AA2AA37391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093ADF-573C-4BBD-8A3E-A4838A90B2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28B15A-1FBD-493C-8B93-6995A7AEC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CEBBEE-0060-423E-A823-5779FA4F5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B5C9A2-B36D-4C28-B0D7-41AD5164E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045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07C4F-7348-40A8-A9AB-F22DEABD4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F8EA44-7253-4116-874D-C1AC94C5C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091BB3-F407-48BF-9B57-273017E5F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161C7-473E-483C-84F9-F1B3F30A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721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7EDC1-FBF5-4ACB-AC3B-45DDFE05E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076707-1479-4FE6-AF2C-21A1FCE36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59FC03-EE0F-46A0-8D47-B627DAF7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517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2002C-DE15-4D04-B22B-2225B953B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501C1-02DC-4AB0-BD23-7E9A08165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E7F201-5D05-477F-96F6-DF0AF30FB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18001C-7E54-4DF4-91A0-F4DE69A67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26510-05E7-4000-8248-BB7503290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B77C9-D547-41F1-A1FE-51BB75E2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38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E6919-7825-46D7-A700-8AA41662D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A6ED32-38E5-42BF-8A3C-C44AC7406F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487398-D1CD-46F9-AD03-8BC9A3CAB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E4C16-5CA8-4260-8E72-C1810325F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655438-E23B-44EF-A874-CEAF6D5A9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18118-AB54-4298-BC06-F05090CC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867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654D8A-C355-4451-94BC-4B1D225E8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05295-A3C9-4AD1-913C-51B118227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8BF86-0F1A-4381-B07F-0309A913A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87904-B829-4B6B-A895-D758D04C214F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55271-1999-44C9-8C0A-9F5E9E768A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7F9B3-899B-4423-9C41-91D85468B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836D1-8462-4DC8-8246-E8BD3A16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045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tatefarm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999579-4806-4E99-86DF-4C429DCDD9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 l="445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rgbClr val="000000">
              <a:shade val="95000"/>
            </a:srgb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BADBA4-F7FE-4C8D-BF1A-50FB95B0C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Distracted Driver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396E59-7FEC-4D9D-B651-F211A131D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Kaggle Competition sponsored by State Farm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A1F2F-096B-4DF2-BF1E-F26C0F625BE2}"/>
              </a:ext>
            </a:extLst>
          </p:cNvPr>
          <p:cNvSpPr txBox="1"/>
          <p:nvPr/>
        </p:nvSpPr>
        <p:spPr>
          <a:xfrm>
            <a:off x="102637" y="6559420"/>
            <a:ext cx="12409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</a:schemeClr>
                </a:solidFill>
              </a:rPr>
              <a:t>Image via </a:t>
            </a:r>
            <a:r>
              <a:rPr lang="en-US" sz="1000" dirty="0" err="1">
                <a:solidFill>
                  <a:schemeClr val="tx1">
                    <a:lumMod val="65000"/>
                  </a:schemeClr>
                </a:solidFill>
              </a:rPr>
              <a:t>adweek</a:t>
            </a:r>
            <a:endParaRPr lang="en-US" sz="1000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2113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</a:t>
            </a:r>
            <a:r>
              <a:rPr lang="en-US" sz="3200" b="1" dirty="0" err="1"/>
              <a:t>keras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D0786C-AEE7-4C3E-8074-68F3E0756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4040"/>
            <a:ext cx="6919194" cy="336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549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</a:t>
            </a:r>
            <a:r>
              <a:rPr lang="en-US" sz="3200" b="1" dirty="0" err="1"/>
              <a:t>keras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Convolutional Neural Network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F82D2C-F7D2-4EE5-9E63-B7EDBDB81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14550"/>
            <a:ext cx="5024645" cy="2628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6F6053-D199-4A8D-B3F6-5A1C7179A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029" y="1173844"/>
            <a:ext cx="5698322" cy="565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418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</a:t>
            </a:r>
            <a:r>
              <a:rPr lang="en-US" sz="3200" b="1" dirty="0" err="1"/>
              <a:t>keras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Convolutional Neural Network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F82D2C-F7D2-4EE5-9E63-B7EDBDB81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14550"/>
            <a:ext cx="5024645" cy="2628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2FD837-54B9-448B-9B2E-DDC39447B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845" y="1191236"/>
            <a:ext cx="5024644" cy="495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292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</a:t>
            </a:r>
            <a:r>
              <a:rPr lang="en-US" sz="3200" b="1" dirty="0" err="1"/>
              <a:t>keras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D0786C-AEE7-4C3E-8074-68F3E0756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67450"/>
            <a:ext cx="3783496" cy="18395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2BDF8C-A490-4FA3-88CA-33BA4CC3D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160" y="1267450"/>
            <a:ext cx="7218290" cy="412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83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</a:t>
            </a:r>
            <a:r>
              <a:rPr lang="en-US" sz="3200" b="1" dirty="0" err="1"/>
              <a:t>keras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D0786C-AEE7-4C3E-8074-68F3E0756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67450"/>
            <a:ext cx="3783496" cy="18395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723C36-A06E-4758-91C6-B3FE79D9D0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696" t="17370" r="13668" b="13912"/>
          <a:stretch/>
        </p:blipFill>
        <p:spPr>
          <a:xfrm>
            <a:off x="4971223" y="1191236"/>
            <a:ext cx="6856342" cy="563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63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</a:t>
            </a:r>
            <a:r>
              <a:rPr lang="en-US" sz="3200" b="1" dirty="0" err="1"/>
              <a:t>keras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000" dirty="0"/>
              <a:t>Initializer, bias, activation</a:t>
            </a:r>
          </a:p>
          <a:p>
            <a:r>
              <a:rPr lang="en-US" sz="2000" dirty="0"/>
              <a:t>Dropout, </a:t>
            </a:r>
            <a:r>
              <a:rPr lang="en-US" sz="2000" dirty="0" err="1"/>
              <a:t>regularizer</a:t>
            </a:r>
            <a:r>
              <a:rPr lang="en-US" sz="2000" dirty="0"/>
              <a:t>, learning rate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945520-833E-4E38-84BF-3B0691474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548" y="1191236"/>
            <a:ext cx="7908235" cy="392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5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</a:t>
            </a:r>
            <a:r>
              <a:rPr lang="en-US" sz="3200" b="1" dirty="0" err="1"/>
              <a:t>ConvNet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2050" name="Picture 2" descr="http://cs231n.github.io/assets/cnn/convnet.jpeg">
            <a:extLst>
              <a:ext uri="{FF2B5EF4-FFF2-40B4-BE49-F238E27FC236}">
                <a16:creationId xmlns:a16="http://schemas.microsoft.com/office/drawing/2014/main" id="{1CDD5E15-A3ED-4EB8-AE05-7991D1FBD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91236"/>
            <a:ext cx="9820067" cy="4702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852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augmentation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4098" name="Picture 2" descr="http://cs231n.github.io/assets/nn2/cifar10pca.jpeg">
            <a:extLst>
              <a:ext uri="{FF2B5EF4-FFF2-40B4-BE49-F238E27FC236}">
                <a16:creationId xmlns:a16="http://schemas.microsoft.com/office/drawing/2014/main" id="{F0E16A7D-3489-47C9-92D3-45617E829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91235"/>
            <a:ext cx="9090991" cy="2508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7891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labeling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20E844-0BB9-4066-ADD5-11BE7AB2D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88" t="51304" r="13016" b="11305"/>
          <a:stretch/>
        </p:blipFill>
        <p:spPr>
          <a:xfrm>
            <a:off x="695738" y="1669773"/>
            <a:ext cx="8080513" cy="388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37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5AA82-1933-4A8E-902F-3FF37F2A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The Dangers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AE3F434-FF7D-4101-BC56-45D66DB9887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981512"/>
          <a:ext cx="10515600" cy="5721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93A4C38-E4EA-467E-ACBC-76519F0A912E}"/>
              </a:ext>
            </a:extLst>
          </p:cNvPr>
          <p:cNvSpPr txBox="1"/>
          <p:nvPr/>
        </p:nvSpPr>
        <p:spPr>
          <a:xfrm>
            <a:off x="10935478" y="6475445"/>
            <a:ext cx="11476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NHTSA</a:t>
            </a:r>
          </a:p>
        </p:txBody>
      </p:sp>
    </p:spTree>
    <p:extLst>
      <p:ext uri="{BB962C8B-B14F-4D97-AF65-F5344CB8AC3E}">
        <p14:creationId xmlns:p14="http://schemas.microsoft.com/office/powerpoint/2010/main" val="3896122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0B57F-9E30-4C2C-8036-C6822BC95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1238"/>
            <a:ext cx="10515600" cy="510702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“</a:t>
            </a:r>
            <a:r>
              <a:rPr lang="en-US" dirty="0">
                <a:hlinkClick r:id="rId2"/>
              </a:rPr>
              <a:t>State Farm</a:t>
            </a:r>
            <a:r>
              <a:rPr lang="en-US" dirty="0"/>
              <a:t> hopes to improve these alarming statistics, and better insure their customers, by testing whether dashboard cameras can automatically detect drivers engaging in distracted behaviors.”</a:t>
            </a:r>
          </a:p>
          <a:p>
            <a:endParaRPr lang="en-US" dirty="0"/>
          </a:p>
          <a:p>
            <a:r>
              <a:rPr lang="en-US" dirty="0"/>
              <a:t>Event Data Recorder – “continuously records information about the vehicle”</a:t>
            </a:r>
          </a:p>
          <a:p>
            <a:pPr lvl="1"/>
            <a:r>
              <a:rPr lang="en-US" dirty="0"/>
              <a:t>never more than </a:t>
            </a:r>
            <a:r>
              <a:rPr lang="en-US" b="1" dirty="0"/>
              <a:t>thirty seconds </a:t>
            </a:r>
            <a:r>
              <a:rPr lang="en-US" dirty="0"/>
              <a:t>of data</a:t>
            </a:r>
          </a:p>
          <a:p>
            <a:pPr lvl="1"/>
            <a:r>
              <a:rPr lang="en-US" dirty="0"/>
              <a:t>informally referred to as a car’s “black box”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Dashboard cameras possibly the next iteration</a:t>
            </a:r>
          </a:p>
          <a:p>
            <a:pPr lvl="1"/>
            <a:r>
              <a:rPr lang="en-US" dirty="0"/>
              <a:t>alternative may include steering-wheel sensors</a:t>
            </a:r>
          </a:p>
          <a:p>
            <a:pPr lvl="2"/>
            <a:r>
              <a:rPr lang="en-US" dirty="0"/>
              <a:t>not as undeniable as images/video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5D24BA-CF08-4871-A67E-59956988C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Prevention</a:t>
            </a:r>
          </a:p>
        </p:txBody>
      </p:sp>
    </p:spTree>
    <p:extLst>
      <p:ext uri="{BB962C8B-B14F-4D97-AF65-F5344CB8AC3E}">
        <p14:creationId xmlns:p14="http://schemas.microsoft.com/office/powerpoint/2010/main" val="3453886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08C46-A346-4DDF-9130-06A5D5F9C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1238"/>
            <a:ext cx="10515600" cy="4985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Analogy: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What is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</a:rPr>
              <a:t>airplane mode?</a:t>
            </a:r>
          </a:p>
          <a:p>
            <a:pPr lvl="1"/>
            <a:r>
              <a:rPr lang="en-US" i="1" dirty="0">
                <a:solidFill>
                  <a:schemeClr val="accent1">
                    <a:lumMod val="75000"/>
                  </a:schemeClr>
                </a:solidFill>
              </a:rPr>
              <a:t>stuff </a:t>
            </a:r>
          </a:p>
          <a:p>
            <a:pPr lvl="1"/>
            <a:endParaRPr lang="en-US" i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Okay that’s great, so why can’t I use my phone?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Most likely, the consequence of doing so is not going to be significant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However, there is then a very small chance that I might cause this plane to crash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“I don’t know, so I won’t take that risk”</a:t>
            </a:r>
          </a:p>
          <a:p>
            <a:pPr marL="457200" lvl="1" indent="0"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dirty="0"/>
              <a:t>But you still always see at least a few people on their phones… even though the plane could crash…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757FC63-FF6B-42A4-A047-176CEEED9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Prevention; because quite frankly…</a:t>
            </a:r>
          </a:p>
        </p:txBody>
      </p:sp>
    </p:spTree>
    <p:extLst>
      <p:ext uri="{BB962C8B-B14F-4D97-AF65-F5344CB8AC3E}">
        <p14:creationId xmlns:p14="http://schemas.microsoft.com/office/powerpoint/2010/main" val="917949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structure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B4EB69-357A-4BF4-82D0-D304AC73BD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40" t="35218" r="17174" b="55652"/>
          <a:stretch/>
        </p:blipFill>
        <p:spPr>
          <a:xfrm>
            <a:off x="838200" y="1474304"/>
            <a:ext cx="7828722" cy="86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511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structure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F48E7D-138F-4E66-B798-030B15560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1102"/>
            <a:ext cx="7053470" cy="493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479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structure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F48E7D-138F-4E66-B798-030B15560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1102"/>
            <a:ext cx="7053470" cy="493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36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</a:t>
            </a:r>
            <a:r>
              <a:rPr lang="en-US" sz="3200" b="1" dirty="0" err="1"/>
              <a:t>sklearn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90381-6C10-45E8-B2F1-3A1B1778D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944077"/>
            <a:ext cx="6228523" cy="4859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EEC89D-3976-44B4-9CAF-08F43828F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2790234"/>
            <a:ext cx="6983994" cy="225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731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B55CCB-F1BD-4B12-BB5F-4CE12309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112"/>
          </a:xfrm>
        </p:spPr>
        <p:txBody>
          <a:bodyPr>
            <a:normAutofit/>
          </a:bodyPr>
          <a:lstStyle/>
          <a:p>
            <a:r>
              <a:rPr lang="en-US" sz="3200" dirty="0"/>
              <a:t>Distracted Driving - </a:t>
            </a:r>
            <a:r>
              <a:rPr lang="en-US" sz="3200" b="1" dirty="0"/>
              <a:t>Supervised Learning, </a:t>
            </a:r>
            <a:r>
              <a:rPr lang="en-US" sz="3200" b="1" dirty="0" err="1"/>
              <a:t>sklearn</a:t>
            </a:r>
            <a:endParaRPr lang="en-US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CAB3DD-1F8F-48FE-A698-E79D67C47A66}"/>
              </a:ext>
            </a:extLst>
          </p:cNvPr>
          <p:cNvSpPr txBox="1">
            <a:spLocks/>
          </p:cNvSpPr>
          <p:nvPr/>
        </p:nvSpPr>
        <p:spPr>
          <a:xfrm>
            <a:off x="838200" y="1191237"/>
            <a:ext cx="10515600" cy="4985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90381-6C10-45E8-B2F1-3A1B1778D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944077"/>
            <a:ext cx="6228523" cy="4859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7603C0-2D57-4B77-924B-9481147B5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2688958"/>
            <a:ext cx="6864627" cy="248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21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401</TotalTime>
  <Words>294</Words>
  <Application>Microsoft Office PowerPoint</Application>
  <PresentationFormat>Widescreen</PresentationFormat>
  <Paragraphs>99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Distracted Driver Detection</vt:lpstr>
      <vt:lpstr>Distracted Driving - The Dangers</vt:lpstr>
      <vt:lpstr>Distracted Driving - Prevention</vt:lpstr>
      <vt:lpstr>Distracted Driving - Prevention; because quite frankly…</vt:lpstr>
      <vt:lpstr>Distracted Driving - Supervised Learning, structure</vt:lpstr>
      <vt:lpstr>Distracted Driving - Supervised Learning, structure</vt:lpstr>
      <vt:lpstr>Distracted Driving - Supervised Learning, structure</vt:lpstr>
      <vt:lpstr>Distracted Driving - Supervised Learning, sklearn</vt:lpstr>
      <vt:lpstr>Distracted Driving - Supervised Learning, sklearn</vt:lpstr>
      <vt:lpstr>Distracted Driving - Supervised Learning, keras</vt:lpstr>
      <vt:lpstr>Distracted Driving - Supervised Learning, keras</vt:lpstr>
      <vt:lpstr>Distracted Driving - Supervised Learning, keras</vt:lpstr>
      <vt:lpstr>Distracted Driving - Supervised Learning, keras</vt:lpstr>
      <vt:lpstr>Distracted Driving - Supervised Learning, keras</vt:lpstr>
      <vt:lpstr>Distracted Driving - Supervised Learning, keras</vt:lpstr>
      <vt:lpstr>Distracted Driving - Supervised Learning, ConvNet</vt:lpstr>
      <vt:lpstr>Distracted Driving - Supervised Learning, augmentation</vt:lpstr>
      <vt:lpstr>Distracted Driving - Supervised Learning, labeling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Distracted Driver Detection</dc:title>
  <dc:creator>Ryan</dc:creator>
  <cp:lastModifiedBy>Ryan</cp:lastModifiedBy>
  <cp:revision>26</cp:revision>
  <dcterms:created xsi:type="dcterms:W3CDTF">2018-08-29T17:37:53Z</dcterms:created>
  <dcterms:modified xsi:type="dcterms:W3CDTF">2018-08-30T01:58:41Z</dcterms:modified>
</cp:coreProperties>
</file>